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7" r:id="rId2"/>
    <p:sldId id="269" r:id="rId3"/>
    <p:sldId id="270" r:id="rId4"/>
    <p:sldId id="282" r:id="rId5"/>
    <p:sldId id="272" r:id="rId6"/>
    <p:sldId id="283" r:id="rId7"/>
    <p:sldId id="284" r:id="rId8"/>
    <p:sldId id="261" r:id="rId9"/>
    <p:sldId id="268" r:id="rId10"/>
    <p:sldId id="280" r:id="rId11"/>
    <p:sldId id="286" r:id="rId12"/>
    <p:sldId id="287" r:id="rId13"/>
    <p:sldId id="288" r:id="rId14"/>
    <p:sldId id="285" r:id="rId15"/>
  </p:sldIdLst>
  <p:sldSz cx="12188825" cy="6858000"/>
  <p:notesSz cx="6858000" cy="9144000"/>
  <p:custDataLst>
    <p:tags r:id="rId18"/>
  </p:custDataLst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12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howGuides="1">
      <p:cViewPr varScale="1">
        <p:scale>
          <a:sx n="73" d="100"/>
          <a:sy n="73" d="100"/>
        </p:scale>
        <p:origin x="618" y="78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7" d="100"/>
          <a:sy n="87" d="100"/>
        </p:scale>
        <p:origin x="301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8526574803149605E-2"/>
          <c:y val="0.49607287216085538"/>
          <c:w val="0.17647342519685039"/>
          <c:h val="4.0923911111542886E-2"/>
        </c:manualLayout>
      </c:layout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39815504"/>
        <c:axId val="439804528"/>
      </c:barChart>
      <c:catAx>
        <c:axId val="439815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39804528"/>
        <c:crosses val="autoZero"/>
        <c:auto val="1"/>
        <c:lblAlgn val="ctr"/>
        <c:lblOffset val="100"/>
        <c:noMultiLvlLbl val="0"/>
      </c:catAx>
      <c:valAx>
        <c:axId val="4398045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39815504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1</cdr:y>
    </cdr:to>
    <cdr:pic>
      <cdr:nvPicPr>
        <cdr:cNvPr id="2" name="Рисунок 1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7848872" cy="5472608"/>
        </a:xfrm>
        <a:prstGeom xmlns:a="http://schemas.openxmlformats.org/drawingml/2006/main" prst="rect">
          <a:avLst/>
        </a:prstGeom>
      </cdr:spPr>
    </cdr:pic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B31F9DBB-FBF6-4D34-8492-FE71ED83D7A0}" type="datetime1">
              <a:rPr lang="ru-RU" smtClean="0"/>
              <a:t>01.10.2020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3386A95-D0A4-44B9-98DA-3665758D826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98476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8238AF8-9BBF-48D1-A5FA-6D79D55F1AFE}" type="datetime1">
              <a:rPr lang="ru-RU" noProof="0" smtClean="0"/>
              <a:t>01.10.2020</a:t>
            </a:fld>
            <a:endParaRPr lang="ru-RU" noProof="0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 smtClean="0"/>
              <a:t>Образец текста</a:t>
            </a:r>
          </a:p>
          <a:p>
            <a:pPr lvl="1" rtl="0"/>
            <a:r>
              <a:rPr lang="ru-RU" noProof="0" dirty="0" smtClean="0"/>
              <a:t>Второй уровень</a:t>
            </a:r>
          </a:p>
          <a:p>
            <a:pPr lvl="2" rtl="0"/>
            <a:r>
              <a:rPr lang="ru-RU" noProof="0" dirty="0" smtClean="0"/>
              <a:t>Третий уровень</a:t>
            </a:r>
          </a:p>
          <a:p>
            <a:pPr lvl="3" rtl="0"/>
            <a:r>
              <a:rPr lang="ru-RU" noProof="0" dirty="0" smtClean="0"/>
              <a:t>Четвертый уровень</a:t>
            </a:r>
          </a:p>
          <a:p>
            <a:pPr lvl="4" rtl="0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C3821A9-1C31-4760-BDBC-9A0BA471B1B7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32216137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ПРИМЕЧАНИЕ. Чтобы заменить рисунок, просто выделите и удалите его. Затем щелкните значок вставки рисунка, чтобы заменить его собственным изображением.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FC3821A9-1C31-4760-BDBC-9A0BA471B1B7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00229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3A2CC701-D80A-463B-8415-A85485312088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32796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C3821A9-1C31-4760-BDBC-9A0BA471B1B7}" type="slidenum">
              <a:rPr lang="ru-RU" noProof="0" smtClean="0"/>
              <a:t>3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2761608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C3821A9-1C31-4760-BDBC-9A0BA471B1B7}" type="slidenum">
              <a:rPr lang="ru-RU" noProof="0" smtClean="0"/>
              <a:t>5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8933715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C3821A9-1C31-4760-BDBC-9A0BA471B1B7}" type="slidenum">
              <a:rPr lang="ru-RU" noProof="0" smtClean="0"/>
              <a:t>8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3199585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C3821A9-1C31-4760-BDBC-9A0BA471B1B7}" type="slidenum">
              <a:rPr lang="ru-RU" noProof="0" smtClean="0"/>
              <a:t>9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3552949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C3821A9-1C31-4760-BDBC-9A0BA471B1B7}" type="slidenum">
              <a:rPr lang="ru-RU" noProof="0" smtClean="0"/>
              <a:t>10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213803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2412" y="1643064"/>
            <a:ext cx="9144002" cy="2928936"/>
          </a:xfrm>
        </p:spPr>
        <p:txBody>
          <a:bodyPr rtlCol="0">
            <a:noAutofit/>
          </a:bodyPr>
          <a:lstStyle>
            <a:lvl1pPr algn="ctr" rtl="0">
              <a:lnSpc>
                <a:spcPct val="80000"/>
              </a:lnSpc>
              <a:defRPr sz="5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2413" y="4572000"/>
            <a:ext cx="9144000" cy="1066799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363B9FA-EE34-4CFB-B159-5D5336834B29}" type="datetime1">
              <a:rPr lang="ru-RU" smtClean="0"/>
              <a:t>01.10.2020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2594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7EE7764-C9DF-473E-83EB-768AA5A2657A}" type="datetime1">
              <a:rPr lang="ru-RU" smtClean="0"/>
              <a:t>01.10.2020</a:t>
            </a:fld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3250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23212" y="1462088"/>
            <a:ext cx="3124201" cy="1966912"/>
          </a:xfrm>
        </p:spPr>
        <p:txBody>
          <a:bodyPr rtlCol="0" anchor="b">
            <a:normAutofit/>
          </a:bodyPr>
          <a:lstStyle>
            <a:lvl1pPr algn="l" rtl="0">
              <a:defRPr sz="3600" b="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3" y="685800"/>
            <a:ext cx="6477000" cy="54864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23211" y="3429000"/>
            <a:ext cx="3124201" cy="18288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1D797C6-7DFF-481F-A471-F2B9B7254EBC}" type="datetime1">
              <a:rPr lang="ru-RU" smtClean="0"/>
              <a:t>01.10.2020</a:t>
            </a:fld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6392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gray">
          <a:xfrm>
            <a:off x="7313612" y="0"/>
            <a:ext cx="4191002" cy="6858000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7466012" y="0"/>
            <a:ext cx="0" cy="6858000"/>
          </a:xfrm>
          <a:prstGeom prst="line">
            <a:avLst/>
          </a:prstGeom>
          <a:noFill/>
          <a:ln w="19050">
            <a:solidFill>
              <a:schemeClr val="accent3">
                <a:lumMod val="50000"/>
                <a:alpha val="15000"/>
              </a:schemeClr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11352212" y="0"/>
            <a:ext cx="0" cy="6858000"/>
          </a:xfrm>
          <a:prstGeom prst="line">
            <a:avLst/>
          </a:prstGeom>
          <a:noFill/>
          <a:ln w="19050">
            <a:solidFill>
              <a:schemeClr val="accent3">
                <a:lumMod val="50000"/>
                <a:alpha val="15000"/>
              </a:schemeClr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23212" y="1643063"/>
            <a:ext cx="3124201" cy="2776537"/>
          </a:xfrm>
        </p:spPr>
        <p:txBody>
          <a:bodyPr rtlCol="0" anchor="b">
            <a:normAutofit/>
          </a:bodyPr>
          <a:lstStyle>
            <a:lvl1pPr algn="l" rtl="0">
              <a:defRPr sz="3600" b="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 bwMode="gray">
          <a:xfrm rot="120000">
            <a:off x="654916" y="532501"/>
            <a:ext cx="6103614" cy="5715899"/>
          </a:xfrm>
          <a:prstGeom prst="rect">
            <a:avLst/>
          </a:prstGeom>
          <a:solidFill>
            <a:schemeClr val="bg1"/>
          </a:solidFill>
          <a:ln w="190500">
            <a:noFill/>
            <a:miter lim="800000"/>
          </a:ln>
          <a:effectLst>
            <a:outerShdw blurRad="88900" algn="ctr" rotWithShape="0">
              <a:schemeClr val="accent1">
                <a:lumMod val="50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idx="1"/>
          </p:nvPr>
        </p:nvSpPr>
        <p:spPr bwMode="gray">
          <a:xfrm>
            <a:off x="745586" y="609600"/>
            <a:ext cx="5914664" cy="5562600"/>
          </a:xfrm>
          <a:solidFill>
            <a:srgbClr val="FFFFFF">
              <a:shade val="85000"/>
            </a:srgbClr>
          </a:solidFill>
          <a:ln w="152400" cap="flat" cmpd="sng">
            <a:solidFill>
              <a:srgbClr val="FFFFFF"/>
            </a:solidFill>
            <a:miter lim="800000"/>
          </a:ln>
          <a:effectLst>
            <a:outerShdw blurRad="88900" sx="101000" sy="101000" algn="tl" rotWithShape="0">
              <a:schemeClr val="accent1">
                <a:lumMod val="50000"/>
                <a:alpha val="15000"/>
              </a:scheme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5400" h="19050"/>
            <a:contourClr>
              <a:srgbClr val="FFFFFF"/>
            </a:contourClr>
          </a:sp3d>
        </p:spPr>
        <p:txBody>
          <a:bodyPr tIns="45720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23212" y="4423913"/>
            <a:ext cx="3124201" cy="1748287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D70D8EC-2B11-46BD-81CA-8B4B56499ABD}" type="datetime1">
              <a:rPr lang="ru-RU" smtClean="0"/>
              <a:t>01.10.2020</a:t>
            </a:fld>
            <a:endParaRPr lang="ru-RU" dirty="0"/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5473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89A4CE2-D029-4587-8791-4EAAC4ED9FE9}" type="datetime1">
              <a:rPr lang="ru-RU" smtClean="0"/>
              <a:t>01.10.2020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4875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218612" y="685801"/>
            <a:ext cx="1828801" cy="5486400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1413" y="685800"/>
            <a:ext cx="7924799" cy="5486400"/>
          </a:xfrm>
        </p:spPr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1C68F54-1097-48C5-8AAF-59F3456CD09B}" type="datetime1">
              <a:rPr lang="ru-RU" smtClean="0"/>
              <a:t>01.10.2020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3227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слайд с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2412" y="4843464"/>
            <a:ext cx="9144002" cy="947736"/>
          </a:xfrm>
        </p:spPr>
        <p:txBody>
          <a:bodyPr rtlCol="0">
            <a:normAutofit/>
          </a:bodyPr>
          <a:lstStyle>
            <a:lvl1pPr algn="ctr" rtl="0">
              <a:lnSpc>
                <a:spcPct val="80000"/>
              </a:lnSpc>
              <a:defRPr sz="5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2413" y="5791200"/>
            <a:ext cx="9144000" cy="457200"/>
          </a:xfrm>
        </p:spPr>
        <p:txBody>
          <a:bodyPr wrap="square"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 bwMode="gray">
          <a:xfrm rot="185582">
            <a:off x="1414576" y="762623"/>
            <a:ext cx="2947013" cy="3684469"/>
          </a:xfrm>
          <a:prstGeom prst="rect">
            <a:avLst/>
          </a:prstGeom>
          <a:solidFill>
            <a:schemeClr val="bg1"/>
          </a:solidFill>
          <a:ln w="1905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11" name="Рисунок 10" descr="Пустой заполнитель, вместо которого можно добавить изображение. Щелкните заполнитель и выберите изображение, которое требуется добавить."/>
          <p:cNvSpPr>
            <a:spLocks noGrp="1"/>
          </p:cNvSpPr>
          <p:nvPr>
            <p:ph type="pic" sz="quarter" idx="13"/>
          </p:nvPr>
        </p:nvSpPr>
        <p:spPr bwMode="gray">
          <a:xfrm>
            <a:off x="1634550" y="917753"/>
            <a:ext cx="2592388" cy="3314700"/>
          </a:xfrm>
          <a:solidFill>
            <a:schemeClr val="bg1">
              <a:lumMod val="95000"/>
            </a:schemeClr>
          </a:solidFill>
          <a:ln w="152400">
            <a:solidFill>
              <a:schemeClr val="bg1"/>
            </a:solidFill>
            <a:miter lim="800000"/>
          </a:ln>
          <a:effectLst>
            <a:outerShdw blurRad="88900" sx="101000" sy="101000" algn="tl" rotWithShape="0">
              <a:schemeClr val="accent1">
                <a:lumMod val="50000"/>
                <a:alpha val="15000"/>
              </a:schemeClr>
            </a:outerShdw>
          </a:effectLst>
        </p:spPr>
        <p:txBody>
          <a:bodyPr tIns="457200" rtlCol="0"/>
          <a:lstStyle>
            <a:lvl1pPr marL="45720" indent="0" algn="ctr">
              <a:buNone/>
              <a:defRPr/>
            </a:lvl1pPr>
          </a:lstStyle>
          <a:p>
            <a:pPr rtl="0"/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 bwMode="gray">
          <a:xfrm rot="120000">
            <a:off x="4600738" y="740343"/>
            <a:ext cx="2947013" cy="3684469"/>
          </a:xfrm>
          <a:prstGeom prst="rect">
            <a:avLst/>
          </a:prstGeom>
          <a:solidFill>
            <a:schemeClr val="bg1"/>
          </a:solidFill>
          <a:ln w="1905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12" name="Рисунок 10" descr="Пустой заполнитель, вместо которого можно добавить изображение. Щелкните заполнитель и выберите изображение, которое требуется добавить."/>
          <p:cNvSpPr>
            <a:spLocks noGrp="1"/>
          </p:cNvSpPr>
          <p:nvPr>
            <p:ph type="pic" sz="quarter" idx="14"/>
          </p:nvPr>
        </p:nvSpPr>
        <p:spPr bwMode="gray">
          <a:xfrm>
            <a:off x="4787507" y="917753"/>
            <a:ext cx="2592388" cy="3314700"/>
          </a:xfrm>
          <a:solidFill>
            <a:schemeClr val="bg1">
              <a:lumMod val="95000"/>
            </a:schemeClr>
          </a:solidFill>
          <a:ln w="152400">
            <a:solidFill>
              <a:schemeClr val="bg1"/>
            </a:solidFill>
            <a:miter lim="800000"/>
          </a:ln>
          <a:effectLst>
            <a:outerShdw blurRad="88900" sx="101000" sy="101000" algn="tl" rotWithShape="0">
              <a:schemeClr val="accent1">
                <a:lumMod val="50000"/>
                <a:alpha val="15000"/>
              </a:schemeClr>
            </a:outerShdw>
          </a:effectLst>
        </p:spPr>
        <p:txBody>
          <a:bodyPr tIns="457200" rtlCol="0"/>
          <a:lstStyle>
            <a:lvl1pPr marL="45720" indent="0" algn="ctr">
              <a:buNone/>
              <a:defRPr/>
            </a:lvl1pPr>
          </a:lstStyle>
          <a:p>
            <a:pPr rtl="0"/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 bwMode="gray">
          <a:xfrm rot="21480000">
            <a:off x="7775260" y="727477"/>
            <a:ext cx="2947013" cy="3684469"/>
          </a:xfrm>
          <a:prstGeom prst="rect">
            <a:avLst/>
          </a:prstGeom>
          <a:solidFill>
            <a:schemeClr val="bg1"/>
          </a:solidFill>
          <a:ln w="1905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13" name="Рисунок 10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sz="quarter" idx="15"/>
          </p:nvPr>
        </p:nvSpPr>
        <p:spPr bwMode="gray">
          <a:xfrm>
            <a:off x="7940463" y="917753"/>
            <a:ext cx="2592388" cy="3314701"/>
          </a:xfrm>
          <a:solidFill>
            <a:schemeClr val="bg1">
              <a:lumMod val="95000"/>
            </a:schemeClr>
          </a:solidFill>
          <a:ln w="152400">
            <a:solidFill>
              <a:schemeClr val="bg1"/>
            </a:solidFill>
            <a:miter lim="800000"/>
          </a:ln>
          <a:effectLst>
            <a:outerShdw blurRad="88900" sx="101000" sy="101000" algn="tl" rotWithShape="0">
              <a:schemeClr val="accent1">
                <a:lumMod val="50000"/>
                <a:alpha val="15000"/>
              </a:schemeClr>
            </a:outerShdw>
          </a:effectLst>
        </p:spPr>
        <p:txBody>
          <a:bodyPr tIns="457200" rtlCol="0"/>
          <a:lstStyle>
            <a:lvl1pPr marL="45720" indent="0" algn="ctr">
              <a:buNone/>
              <a:defRPr/>
            </a:lvl1pPr>
          </a:lstStyle>
          <a:p>
            <a:pPr rtl="0"/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7375D7F-A2C4-460F-8ED7-01465D1CA819}" type="datetime1">
              <a:rPr lang="ru-RU" smtClean="0"/>
              <a:t>01.10.2020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1003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Альтернативный титульный слайд с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2413" y="4843464"/>
            <a:ext cx="9144002" cy="947736"/>
          </a:xfrm>
        </p:spPr>
        <p:txBody>
          <a:bodyPr rtlCol="0">
            <a:normAutofit/>
          </a:bodyPr>
          <a:lstStyle>
            <a:lvl1pPr algn="ctr" rtl="0">
              <a:lnSpc>
                <a:spcPct val="80000"/>
              </a:lnSpc>
              <a:defRPr sz="5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2413" y="5791200"/>
            <a:ext cx="9144000" cy="457200"/>
          </a:xfrm>
        </p:spPr>
        <p:txBody>
          <a:bodyPr wrap="square"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11" name="Рисунок 10" descr="Пустой заполнитель, вместо которого можно добавить изображение. Щелкните заполнитель и выберите изображение, которое требуется добавить."/>
          <p:cNvSpPr>
            <a:spLocks noGrp="1"/>
          </p:cNvSpPr>
          <p:nvPr>
            <p:ph type="pic" sz="quarter" idx="13"/>
          </p:nvPr>
        </p:nvSpPr>
        <p:spPr>
          <a:xfrm>
            <a:off x="1853090" y="685800"/>
            <a:ext cx="2743200" cy="3913632"/>
          </a:xfrm>
          <a:solidFill>
            <a:schemeClr val="bg1">
              <a:lumMod val="95000"/>
            </a:schemeClr>
          </a:solidFill>
          <a:ln w="1270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txBody>
          <a:bodyPr tIns="45720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12" name="Рисунок 10" descr="Пустой заполнитель, вместо которого можно добавить изображение. Щелкните заполнитель и выберите изображение, которое требуется добавить."/>
          <p:cNvSpPr>
            <a:spLocks noGrp="1"/>
          </p:cNvSpPr>
          <p:nvPr>
            <p:ph type="pic" sz="quarter" idx="14"/>
          </p:nvPr>
        </p:nvSpPr>
        <p:spPr>
          <a:xfrm>
            <a:off x="4722812" y="685800"/>
            <a:ext cx="2743200" cy="3913632"/>
          </a:xfrm>
          <a:solidFill>
            <a:schemeClr val="bg1">
              <a:lumMod val="95000"/>
            </a:schemeClr>
          </a:solidFill>
          <a:ln w="1270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txBody>
          <a:bodyPr vert="horz" lIns="91440" tIns="457200" rIns="91440" bIns="45720" rtlCol="0">
            <a:normAutofit/>
          </a:bodyPr>
          <a:lstStyle>
            <a:lvl1pPr marL="0" indent="-228600" algn="ctr">
              <a:buNone/>
              <a:defRPr/>
            </a:lvl1pPr>
          </a:lstStyle>
          <a:p>
            <a:pPr marL="45720" lvl="0" indent="0" algn="ctr" rtl="0"/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13" name="Рисунок 10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sz="quarter" idx="15"/>
          </p:nvPr>
        </p:nvSpPr>
        <p:spPr>
          <a:xfrm>
            <a:off x="7592534" y="685800"/>
            <a:ext cx="2743200" cy="3913632"/>
          </a:xfrm>
          <a:solidFill>
            <a:schemeClr val="bg1">
              <a:lumMod val="95000"/>
            </a:schemeClr>
          </a:solidFill>
          <a:ln w="1270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txBody>
          <a:bodyPr vert="horz" lIns="91440" tIns="457200" rIns="91440" bIns="45720" rtlCol="0">
            <a:normAutofit/>
          </a:bodyPr>
          <a:lstStyle>
            <a:lvl1pPr marL="0" indent="-228600" algn="ctr">
              <a:buNone/>
              <a:defRPr/>
            </a:lvl1pPr>
          </a:lstStyle>
          <a:p>
            <a:pPr marL="45720" lvl="0" indent="0" algn="ctr" rtl="0"/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65C46DC-6BC4-44CF-AF17-1029EE78C500}" type="datetime1">
              <a:rPr lang="ru-RU" smtClean="0"/>
              <a:t>01.10.2020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2607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472A7B7-A271-4C59-9C4B-71BD3AE34B57}" type="datetime1">
              <a:rPr lang="ru-RU" smtClean="0"/>
              <a:t>01.10.2020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1888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объект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 bwMode="gray">
          <a:xfrm>
            <a:off x="2159492" y="0"/>
            <a:ext cx="9345120" cy="68580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524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95612" y="319088"/>
            <a:ext cx="7670802" cy="1143000"/>
          </a:xfrm>
        </p:spPr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 bwMode="gray">
          <a:xfrm rot="21379692">
            <a:off x="322262" y="211183"/>
            <a:ext cx="1542449" cy="2051702"/>
          </a:xfrm>
          <a:prstGeom prst="rect">
            <a:avLst/>
          </a:prstGeom>
          <a:solidFill>
            <a:schemeClr val="bg1"/>
          </a:solidFill>
          <a:ln w="190500">
            <a:noFill/>
            <a:miter lim="800000"/>
          </a:ln>
          <a:effectLst>
            <a:outerShdw blurRad="635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14" name="Рисунок 13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sz="quarter" idx="13"/>
          </p:nvPr>
        </p:nvSpPr>
        <p:spPr bwMode="gray">
          <a:xfrm rot="180000">
            <a:off x="357415" y="280969"/>
            <a:ext cx="1446157" cy="1965874"/>
          </a:xfrm>
          <a:solidFill>
            <a:schemeClr val="bg1">
              <a:lumMod val="95000"/>
            </a:schemeClr>
          </a:solidFill>
          <a:ln w="76200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20000"/>
              </a:prstClr>
            </a:outerShdw>
          </a:effectLst>
        </p:spPr>
        <p:txBody>
          <a:bodyPr tIns="182880" rtlCol="0">
            <a:normAutofit/>
          </a:bodyPr>
          <a:lstStyle>
            <a:lvl1pPr marL="45720" indent="0" algn="ctr">
              <a:buNone/>
              <a:defRPr sz="1600"/>
            </a:lvl1pPr>
          </a:lstStyle>
          <a:p>
            <a:pPr rtl="0"/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95612" y="1643063"/>
            <a:ext cx="7670802" cy="4529137"/>
          </a:xfrm>
        </p:spPr>
        <p:txBody>
          <a:bodyPr rtlCol="0"/>
          <a:lstStyle>
            <a:lvl5pPr>
              <a:defRPr/>
            </a:lvl5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2309812" y="0"/>
            <a:ext cx="0" cy="6858000"/>
          </a:xfrm>
          <a:prstGeom prst="line">
            <a:avLst/>
          </a:prstGeom>
          <a:noFill/>
          <a:ln w="19050">
            <a:solidFill>
              <a:schemeClr val="accent3">
                <a:lumMod val="50000"/>
                <a:alpha val="15000"/>
              </a:schemeClr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11352212" y="0"/>
            <a:ext cx="0" cy="6858000"/>
          </a:xfrm>
          <a:prstGeom prst="line">
            <a:avLst/>
          </a:prstGeom>
          <a:noFill/>
          <a:ln w="19050">
            <a:solidFill>
              <a:schemeClr val="accent3">
                <a:lumMod val="50000"/>
                <a:alpha val="15000"/>
              </a:schemeClr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D303B1A-2E8C-46C0-B956-C5C997A98AC1}" type="datetime1">
              <a:rPr lang="ru-RU" smtClean="0"/>
              <a:t>01.10.2020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595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3" y="1643064"/>
            <a:ext cx="9144002" cy="2928936"/>
          </a:xfrm>
        </p:spPr>
        <p:txBody>
          <a:bodyPr rtlCol="0" anchor="b">
            <a:normAutofit/>
          </a:bodyPr>
          <a:lstStyle>
            <a:lvl1pPr algn="ctr" rtl="0">
              <a:lnSpc>
                <a:spcPct val="80000"/>
              </a:lnSpc>
              <a:defRPr sz="5600" b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522413" y="4572000"/>
            <a:ext cx="9144000" cy="1066799"/>
          </a:xfrm>
        </p:spPr>
        <p:txBody>
          <a:bodyPr rtlCol="0"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29C3612-F9EE-4C81-83C0-67272496722B}" type="datetime1">
              <a:rPr lang="ru-RU" smtClean="0"/>
              <a:t>01.10.2020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2338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типа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522412" y="1643063"/>
            <a:ext cx="4480560" cy="4529137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85854" y="1643063"/>
            <a:ext cx="4480560" cy="4529137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532F378-5FDB-4203-8C6A-EDFD0C180B56}" type="datetime1">
              <a:rPr lang="ru-RU" smtClean="0"/>
              <a:t>01.10.2020</a:t>
            </a:fld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6267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2414" y="1624372"/>
            <a:ext cx="4480560" cy="737828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522414" y="2438400"/>
            <a:ext cx="4480560" cy="3733799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5854" y="1624372"/>
            <a:ext cx="4480560" cy="737828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85854" y="2438400"/>
            <a:ext cx="4480560" cy="3733799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4886E6A-6AC2-4845-8762-38446FE3059E}" type="datetime1">
              <a:rPr lang="ru-RU" smtClean="0"/>
              <a:t>01.10.2020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4432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20CE2BD-2545-4A65-A4E4-6C904D6E9400}" type="datetime1">
              <a:rPr lang="ru-RU" smtClean="0"/>
              <a:t>01.10.2020</a:t>
            </a:fld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4294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gray">
          <a:xfrm>
            <a:off x="684211" y="0"/>
            <a:ext cx="10820402" cy="6858000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836612" y="0"/>
            <a:ext cx="0" cy="6858000"/>
          </a:xfrm>
          <a:prstGeom prst="line">
            <a:avLst/>
          </a:prstGeom>
          <a:noFill/>
          <a:ln w="19050">
            <a:solidFill>
              <a:schemeClr val="accent3">
                <a:lumMod val="50000"/>
                <a:alpha val="15000"/>
              </a:schemeClr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11352212" y="0"/>
            <a:ext cx="0" cy="6858000"/>
          </a:xfrm>
          <a:prstGeom prst="line">
            <a:avLst/>
          </a:prstGeom>
          <a:noFill/>
          <a:ln w="19050">
            <a:solidFill>
              <a:schemeClr val="accent3">
                <a:lumMod val="50000"/>
                <a:alpha val="15000"/>
              </a:schemeClr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4" y="319088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-RU" noProof="0" dirty="0" smtClean="0"/>
              <a:t>Образец заголовка</a:t>
            </a:r>
            <a:endParaRPr lang="ru-RU" noProof="0" dirty="0"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522414" y="1643063"/>
            <a:ext cx="9144000" cy="45291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 dirty="0" smtClean="0"/>
              <a:t>Образец текста</a:t>
            </a:r>
          </a:p>
          <a:p>
            <a:pPr lvl="1" rtl="0"/>
            <a:r>
              <a:rPr lang="ru-RU" noProof="0" dirty="0" smtClean="0"/>
              <a:t>Второй уровень</a:t>
            </a:r>
          </a:p>
          <a:p>
            <a:pPr lvl="2" rtl="0"/>
            <a:r>
              <a:rPr lang="ru-RU" noProof="0" dirty="0" smtClean="0"/>
              <a:t>Третий уровень</a:t>
            </a:r>
          </a:p>
          <a:p>
            <a:pPr lvl="3" rtl="0"/>
            <a:r>
              <a:rPr lang="ru-RU" noProof="0" dirty="0" smtClean="0"/>
              <a:t>Четвертый уровень</a:t>
            </a:r>
          </a:p>
          <a:p>
            <a:pPr lvl="4" rtl="0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507885" y="6400801"/>
            <a:ext cx="6796327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456612" y="6400801"/>
            <a:ext cx="116765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1F32776F-04BE-43FC-8BAC-C35D989A0425}" type="datetime1">
              <a:rPr lang="ru-RU" noProof="0" smtClean="0"/>
              <a:t>01.10.2020</a:t>
            </a:fld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752012" y="6400801"/>
            <a:ext cx="9144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F25A965E-3C11-4F28-82DC-E30D63FAC43C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647839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2" r:id="rId3"/>
    <p:sldLayoutId id="2147483650" r:id="rId4"/>
    <p:sldLayoutId id="214748366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6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655974" y="4737720"/>
            <a:ext cx="9010439" cy="1282080"/>
          </a:xfrm>
        </p:spPr>
        <p:txBody>
          <a:bodyPr rtlCol="0">
            <a:noAutofit/>
          </a:bodyPr>
          <a:lstStyle/>
          <a:p>
            <a:pPr rtl="0"/>
            <a:r>
              <a:rPr lang="ru-RU" sz="5000" dirty="0" smtClean="0"/>
              <a:t>Организация детского питания в ДОУ</a:t>
            </a:r>
            <a:endParaRPr lang="ru-RU" sz="5000" dirty="0"/>
          </a:p>
        </p:txBody>
      </p:sp>
      <p:pic>
        <p:nvPicPr>
          <p:cNvPr id="7" name="Рисунок 6" descr="Корзинка с яблоками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8" name="Рисунок 7" descr="Снятые крупным планом палочки корицы и яблоки возле стопки тарелок и вилок на столе"/>
          <p:cNvPicPr>
            <a:picLocks noGrp="1" noChangeAspect="1"/>
          </p:cNvPicPr>
          <p:nvPr>
            <p:ph type="pic"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9" name="Рисунок 8" descr="Кусок яблочного пирога на тарелке"/>
          <p:cNvPicPr>
            <a:picLocks noGrp="1" noChangeAspect="1"/>
          </p:cNvPicPr>
          <p:nvPr>
            <p:ph type="pic" sz="quarter" idx="15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2" name="TextBox 1"/>
          <p:cNvSpPr txBox="1"/>
          <p:nvPr/>
        </p:nvSpPr>
        <p:spPr>
          <a:xfrm>
            <a:off x="7030516" y="6093296"/>
            <a:ext cx="4968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Бибикова Ольга Николаевна</a:t>
            </a:r>
          </a:p>
          <a:p>
            <a:pPr algn="r"/>
            <a:r>
              <a:rPr lang="ru-RU" dirty="0" smtClean="0"/>
              <a:t>Февраль, 2019 г.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790157" y="227820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МКДОУ д/с № 249 «Колобок»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3818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95612" y="319087"/>
            <a:ext cx="7670802" cy="1323976"/>
          </a:xfrm>
        </p:spPr>
        <p:txBody>
          <a:bodyPr rtlCol="0">
            <a:normAutofit fontScale="90000"/>
          </a:bodyPr>
          <a:lstStyle/>
          <a:p>
            <a:pPr algn="ctr"/>
            <a:r>
              <a:rPr lang="ru-RU" b="1" dirty="0"/>
              <a:t>Психологические аспекты организации питания детей.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95" r="25495"/>
          <a:stretch>
            <a:fillRect/>
          </a:stretch>
        </p:blipFill>
        <p:spPr>
          <a:xfrm>
            <a:off x="6958508" y="1340768"/>
            <a:ext cx="3835056" cy="5213290"/>
          </a:xfr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95612" y="1643063"/>
            <a:ext cx="3026792" cy="4666257"/>
          </a:xfrm>
        </p:spPr>
        <p:txBody>
          <a:bodyPr rtlCol="0"/>
          <a:lstStyle/>
          <a:p>
            <a:r>
              <a:rPr lang="ru-RU" sz="2400" dirty="0"/>
              <a:t>*   взрослые должны есть вместе с детьми;</a:t>
            </a:r>
          </a:p>
          <a:p>
            <a:r>
              <a:rPr lang="ru-RU" sz="2400" dirty="0"/>
              <a:t>•   за столом дети должны общаться (но не обсуждать  и спорить);</a:t>
            </a:r>
          </a:p>
          <a:p>
            <a:r>
              <a:rPr lang="ru-RU" sz="2400" dirty="0"/>
              <a:t>*   манеры детей за столом обсуждению взрослых не подлежат.</a:t>
            </a:r>
          </a:p>
          <a:p>
            <a:pPr rtl="0"/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0887">
            <a:off x="337992" y="577692"/>
            <a:ext cx="1521286" cy="1521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026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5900" y="188640"/>
            <a:ext cx="8784976" cy="576064"/>
          </a:xfrm>
        </p:spPr>
        <p:txBody>
          <a:bodyPr/>
          <a:lstStyle/>
          <a:p>
            <a:pPr algn="ctr"/>
            <a:r>
              <a:rPr lang="ru-RU" dirty="0" smtClean="0"/>
              <a:t>Немного истории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4012" y="764704"/>
            <a:ext cx="6973404" cy="5741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086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5900" y="404664"/>
            <a:ext cx="8460430" cy="51762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Современная семья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943" y="952471"/>
            <a:ext cx="7880936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638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4" y="319088"/>
            <a:ext cx="8532438" cy="589632"/>
          </a:xfrm>
        </p:spPr>
        <p:txBody>
          <a:bodyPr/>
          <a:lstStyle/>
          <a:p>
            <a:pPr algn="ctr"/>
            <a:r>
              <a:rPr lang="ru-RU" dirty="0" smtClean="0"/>
              <a:t>Идеальная семья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988" y="1124744"/>
            <a:ext cx="7416824" cy="5116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408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5900" y="661215"/>
            <a:ext cx="7992888" cy="1080120"/>
          </a:xfrm>
        </p:spPr>
        <p:txBody>
          <a:bodyPr/>
          <a:lstStyle/>
          <a:p>
            <a:r>
              <a:rPr lang="ru-RU" dirty="0" smtClean="0"/>
              <a:t>Презентации конец, а кто слушал – молодец!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0196" y="1772816"/>
            <a:ext cx="3960440" cy="4176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352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Проблемы современных детей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22414" y="1643063"/>
            <a:ext cx="4237870" cy="4477113"/>
          </a:xfrm>
        </p:spPr>
        <p:txBody>
          <a:bodyPr rtlCol="0"/>
          <a:lstStyle/>
          <a:p>
            <a:r>
              <a:rPr lang="ru-RU" dirty="0"/>
              <a:t>-дети не умеют правильно сидеть за столом во время приема пищи;</a:t>
            </a:r>
          </a:p>
          <a:p>
            <a:r>
              <a:rPr lang="ru-RU" dirty="0"/>
              <a:t>- не всегда используют салфетку;</a:t>
            </a:r>
          </a:p>
          <a:p>
            <a:r>
              <a:rPr lang="ru-RU" dirty="0"/>
              <a:t>- не знают названия блюд;</a:t>
            </a:r>
          </a:p>
          <a:p>
            <a:r>
              <a:rPr lang="ru-RU" dirty="0"/>
              <a:t>-не соблюдают правила поведения за столом;</a:t>
            </a:r>
          </a:p>
          <a:p>
            <a:r>
              <a:rPr lang="ru-RU" dirty="0"/>
              <a:t>-не всегда используют столовые приборы по </a:t>
            </a:r>
            <a:r>
              <a:rPr lang="ru-RU" dirty="0" smtClean="0"/>
              <a:t>назначению</a:t>
            </a:r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8106" y="1643062"/>
            <a:ext cx="4737150" cy="4162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252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/>
            <a:r>
              <a:rPr lang="ru-RU" b="1" dirty="0"/>
              <a:t>Правила сервировки стола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6" name="Объект 5" descr="Гистограмма с группировкой, где показаны значения 3 рядов для 4 категорий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8146442"/>
              </p:ext>
            </p:extLst>
          </p:nvPr>
        </p:nvGraphicFramePr>
        <p:xfrm>
          <a:off x="2277988" y="980728"/>
          <a:ext cx="7848872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59774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20" y="1412776"/>
            <a:ext cx="4608512" cy="410445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420" y="116632"/>
            <a:ext cx="5040560" cy="302433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420" y="3316327"/>
            <a:ext cx="5040560" cy="3483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374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845940" y="319088"/>
            <a:ext cx="8496944" cy="733648"/>
          </a:xfrm>
        </p:spPr>
        <p:txBody>
          <a:bodyPr rtlCol="0">
            <a:normAutofit/>
          </a:bodyPr>
          <a:lstStyle/>
          <a:p>
            <a:r>
              <a:rPr lang="ru-RU" sz="2400" b="1" i="1" dirty="0"/>
              <a:t>Задачи по формирова­нию культурно-гигиенических навыков с учетом возрастных </a:t>
            </a:r>
            <a:r>
              <a:rPr lang="ru-RU" sz="2400" b="1" i="1" dirty="0" smtClean="0"/>
              <a:t>норм</a:t>
            </a:r>
            <a:endParaRPr lang="ru-RU" sz="2400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4142401"/>
              </p:ext>
            </p:extLst>
          </p:nvPr>
        </p:nvGraphicFramePr>
        <p:xfrm>
          <a:off x="1845940" y="1484784"/>
          <a:ext cx="8856984" cy="51114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61992">
                  <a:extLst>
                    <a:ext uri="{9D8B030D-6E8A-4147-A177-3AD203B41FA5}">
                      <a16:colId xmlns:a16="http://schemas.microsoft.com/office/drawing/2014/main" val="4113365282"/>
                    </a:ext>
                  </a:extLst>
                </a:gridCol>
                <a:gridCol w="6794992">
                  <a:extLst>
                    <a:ext uri="{9D8B030D-6E8A-4147-A177-3AD203B41FA5}">
                      <a16:colId xmlns:a16="http://schemas.microsoft.com/office/drawing/2014/main" val="1590666622"/>
                    </a:ext>
                  </a:extLst>
                </a:gridCol>
              </a:tblGrid>
              <a:tr h="2985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Возраст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Задачи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25151947"/>
                  </a:ext>
                </a:extLst>
              </a:tr>
              <a:tr h="45979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Группа раннего возраста (от </a:t>
                      </a:r>
                      <a:r>
                        <a:rPr lang="en-US" sz="2000">
                          <a:effectLst/>
                        </a:rPr>
                        <a:t>I</a:t>
                      </a:r>
                      <a:r>
                        <a:rPr lang="ru-RU" sz="2000">
                          <a:effectLst/>
                        </a:rPr>
                        <a:t> года до 2 лет)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*   Закрепить умение садиться на стул, пить из чашки (с 1 года 2 месяцев).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*  Сформировать умение пользоваться ложкой, при­учить самостоятельно есть разнообразную пишу, пользоваться салфеткой после еды (вначале с помо­щью взрослого, а затем по словесному указанию), выходя из-за стола, задвигать свой стул.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*   Научить самостоятельно есть густую пищу ложкой (с 1 года 2 месяцев).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*   Научить есть из тарелки, пользоваться чашкой, есть с хлебом (с 1 года 5 месяцев).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*    Приучать детей с помощью взрослых мыть руки пе­ред едой, правильно пользоваться  полотенцем {с 1 го­да 6 месяцев).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282396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7328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4651112"/>
              </p:ext>
            </p:extLst>
          </p:nvPr>
        </p:nvGraphicFramePr>
        <p:xfrm>
          <a:off x="1557908" y="404664"/>
          <a:ext cx="10009112" cy="60486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30219">
                  <a:extLst>
                    <a:ext uri="{9D8B030D-6E8A-4147-A177-3AD203B41FA5}">
                      <a16:colId xmlns:a16="http://schemas.microsoft.com/office/drawing/2014/main" val="3931489280"/>
                    </a:ext>
                  </a:extLst>
                </a:gridCol>
                <a:gridCol w="7678893">
                  <a:extLst>
                    <a:ext uri="{9D8B030D-6E8A-4147-A177-3AD203B41FA5}">
                      <a16:colId xmlns:a16="http://schemas.microsoft.com/office/drawing/2014/main" val="1062745857"/>
                    </a:ext>
                  </a:extLst>
                </a:gridCol>
              </a:tblGrid>
              <a:tr h="32032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Первая младшая группа (от 2 до 3 лет)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*   Закрепить умения самостоятельно мыть руки перед едой, насухо вытирать лицо и руки полотенцем, опрятно есть, тщательно пережевывать пищу, дер­жать ложку </a:t>
                      </a:r>
                      <a:r>
                        <a:rPr lang="ru-RU" sz="2000" cap="small">
                          <a:effectLst/>
                        </a:rPr>
                        <a:t> в </a:t>
                      </a:r>
                      <a:r>
                        <a:rPr lang="ru-RU" sz="2000">
                          <a:effectLst/>
                        </a:rPr>
                        <a:t>правой руке, пользоваться салфеткой, полоскать рот по напоминанию взрослого.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*   Сформировать умение выполнять элементарные пра­вила культурного поведения: не выходить из-за сто­ла, не закончив еду, говорить «спасибо».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2041133"/>
                  </a:ext>
                </a:extLst>
              </a:tr>
              <a:tr h="28453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Вторая младшая группа (от 3 до 4 лет)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*    Научить самостоятельно и аккуратно мыть руки, лицо, правильно пользоваться мылом, расческой, насухо вытираться после умывания, вешать поло­тенце на свое место.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*   Сформировать навыки приема пищи: не крошить хлеб, правильно пользоваться столовыми прибора­ми, салфеткой, пережевывать пищу с закрытым ртом.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669115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1446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739001"/>
              </p:ext>
            </p:extLst>
          </p:nvPr>
        </p:nvGraphicFramePr>
        <p:xfrm>
          <a:off x="1269876" y="260649"/>
          <a:ext cx="10009112" cy="561662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30219">
                  <a:extLst>
                    <a:ext uri="{9D8B030D-6E8A-4147-A177-3AD203B41FA5}">
                      <a16:colId xmlns:a16="http://schemas.microsoft.com/office/drawing/2014/main" val="1919301249"/>
                    </a:ext>
                  </a:extLst>
                </a:gridCol>
                <a:gridCol w="7678893">
                  <a:extLst>
                    <a:ext uri="{9D8B030D-6E8A-4147-A177-3AD203B41FA5}">
                      <a16:colId xmlns:a16="http://schemas.microsoft.com/office/drawing/2014/main" val="3220064812"/>
                    </a:ext>
                  </a:extLst>
                </a:gridCol>
              </a:tblGrid>
              <a:tr h="16499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Средняя группа (от 4 до 5 лет)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*    Совершенствовать приобретенные умения: пищу брать понемногу, хорошо пережевывать, есть бес­шумно, правильно пользоваться столовыми прибо­рами (ложкой, вилкой, ножом), салфеткой, полос­кать рот после еды.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60240586"/>
                  </a:ext>
                </a:extLst>
              </a:tr>
              <a:tr h="23166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Старшая группа (от 5 до 6 лет)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*   Закрепить умения правильно пользоваться столовы­ми приборами (вилкой, ножом); есть аккуратно, бес­шумно, сохраняя правильную осанку за столом.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*   Продолжать прививать навыки культуры поведения: выходя из-за стола, тихо задвигать стул, благодарить взрослых.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01831176"/>
                  </a:ext>
                </a:extLst>
              </a:tr>
              <a:tr h="16499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Подготовительная к школе группа (от 6 до 7 лет)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*   Закрепить навыки культуры поведения за столом: прямо сидеть, не класть локти на стол, бесшумно пить и пережевывать пищу, правильно пользоваться ножом, вилкой, салфеткой.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215115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1131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r>
              <a:rPr lang="ru-RU" b="1" dirty="0"/>
              <a:t>Формы привития культуры питания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Рисунок 4" descr="Корзинка с яблоками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10036" y="1628800"/>
            <a:ext cx="2880320" cy="4234209"/>
          </a:xfrm>
        </p:spPr>
        <p:txBody>
          <a:bodyPr rtlCol="0">
            <a:normAutofit/>
          </a:bodyPr>
          <a:lstStyle/>
          <a:p>
            <a:pPr marL="45720" indent="0">
              <a:buNone/>
            </a:pPr>
            <a:r>
              <a:rPr lang="ru-RU" dirty="0"/>
              <a:t>Формы привития культуры питания в детском саду разнообразны. Одной из них является </a:t>
            </a:r>
            <a:r>
              <a:rPr lang="ru-RU" b="1" i="1" dirty="0"/>
              <a:t>дежурство</a:t>
            </a:r>
            <a:r>
              <a:rPr lang="ru-RU" dirty="0"/>
              <a:t>. Дежурным по столам выдают нарядную форму, состоящую из колпачков и фартучков. Все эта одежда хранится в «Уголке дежурного».</a:t>
            </a:r>
          </a:p>
          <a:p>
            <a:pPr marL="45720" indent="0" rtl="0">
              <a:buNone/>
            </a:pPr>
            <a:endParaRPr lang="ru-RU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5648" y="1465048"/>
            <a:ext cx="5119825" cy="3836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346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35" r="10135"/>
          <a:stretch>
            <a:fillRect/>
          </a:stretch>
        </p:blipFill>
        <p:spPr>
          <a:xfrm>
            <a:off x="745586" y="609600"/>
            <a:ext cx="5524504" cy="5195664"/>
          </a:xfr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548" y="471128"/>
            <a:ext cx="4219842" cy="5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384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Деликатесы (16x9)">
  <a:themeElements>
    <a:clrScheme name="FoodGourmet">
      <a:dk1>
        <a:srgbClr val="4D0511"/>
      </a:dk1>
      <a:lt1>
        <a:sysClr val="window" lastClr="FFFFFF"/>
      </a:lt1>
      <a:dk2>
        <a:srgbClr val="000000"/>
      </a:dk2>
      <a:lt2>
        <a:srgbClr val="DDDDDD"/>
      </a:lt2>
      <a:accent1>
        <a:srgbClr val="CA2A1E"/>
      </a:accent1>
      <a:accent2>
        <a:srgbClr val="EE6612"/>
      </a:accent2>
      <a:accent3>
        <a:srgbClr val="EBA61D"/>
      </a:accent3>
      <a:accent4>
        <a:srgbClr val="70A22E"/>
      </a:accent4>
      <a:accent5>
        <a:srgbClr val="359986"/>
      </a:accent5>
      <a:accent6>
        <a:srgbClr val="8159A4"/>
      </a:accent6>
      <a:hlink>
        <a:srgbClr val="3777BD"/>
      </a:hlink>
      <a:folHlink>
        <a:srgbClr val="B2B2B2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0895196_TF02901023_TF02901023.potx" id="{AC2E80DA-838F-4B2B-BC11-28D7EC0C5042}" vid="{9EC2086B-3419-4831-91EB-B5272DFF02E9}"/>
    </a:ext>
  </a:extLst>
</a:theme>
</file>

<file path=ppt/theme/theme2.xml><?xml version="1.0" encoding="utf-8"?>
<a:theme xmlns:a="http://schemas.openxmlformats.org/drawingml/2006/main" name="Тема Office">
  <a:themeElements>
    <a:clrScheme name="FoodGourmet">
      <a:dk1>
        <a:srgbClr val="4D0511"/>
      </a:dk1>
      <a:lt1>
        <a:sysClr val="window" lastClr="FFFFFF"/>
      </a:lt1>
      <a:dk2>
        <a:srgbClr val="000000"/>
      </a:dk2>
      <a:lt2>
        <a:srgbClr val="DDDDDD"/>
      </a:lt2>
      <a:accent1>
        <a:srgbClr val="CA2A1E"/>
      </a:accent1>
      <a:accent2>
        <a:srgbClr val="EE6612"/>
      </a:accent2>
      <a:accent3>
        <a:srgbClr val="EBA61D"/>
      </a:accent3>
      <a:accent4>
        <a:srgbClr val="70A22E"/>
      </a:accent4>
      <a:accent5>
        <a:srgbClr val="359986"/>
      </a:accent5>
      <a:accent6>
        <a:srgbClr val="8159A4"/>
      </a:accent6>
      <a:hlink>
        <a:srgbClr val="3777BD"/>
      </a:hlink>
      <a:folHlink>
        <a:srgbClr val="B2B2B2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FoodGourmet">
      <a:dk1>
        <a:srgbClr val="4D0511"/>
      </a:dk1>
      <a:lt1>
        <a:sysClr val="window" lastClr="FFFFFF"/>
      </a:lt1>
      <a:dk2>
        <a:srgbClr val="000000"/>
      </a:dk2>
      <a:lt2>
        <a:srgbClr val="DDDDDD"/>
      </a:lt2>
      <a:accent1>
        <a:srgbClr val="CA2A1E"/>
      </a:accent1>
      <a:accent2>
        <a:srgbClr val="EE6612"/>
      </a:accent2>
      <a:accent3>
        <a:srgbClr val="EBA61D"/>
      </a:accent3>
      <a:accent4>
        <a:srgbClr val="70A22E"/>
      </a:accent4>
      <a:accent5>
        <a:srgbClr val="359986"/>
      </a:accent5>
      <a:accent6>
        <a:srgbClr val="8159A4"/>
      </a:accent6>
      <a:hlink>
        <a:srgbClr val="3777BD"/>
      </a:hlink>
      <a:folHlink>
        <a:srgbClr val="B2B2B2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Пища — подготовка к презентации (широкоэкранный формат)</Template>
  <TotalTime>116</TotalTime>
  <Words>556</Words>
  <Application>Microsoft Office PowerPoint</Application>
  <PresentationFormat>Произвольный</PresentationFormat>
  <Paragraphs>62</Paragraphs>
  <Slides>14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Cambria</vt:lpstr>
      <vt:lpstr>Times New Roman</vt:lpstr>
      <vt:lpstr>Деликатесы (16x9)</vt:lpstr>
      <vt:lpstr>Организация детского питания в ДОУ</vt:lpstr>
      <vt:lpstr>Проблемы современных детей</vt:lpstr>
      <vt:lpstr>Правила сервировки стола </vt:lpstr>
      <vt:lpstr>Презентация PowerPoint</vt:lpstr>
      <vt:lpstr>Задачи по формирова­нию культурно-гигиенических навыков с учетом возрастных норм</vt:lpstr>
      <vt:lpstr>Презентация PowerPoint</vt:lpstr>
      <vt:lpstr>Презентация PowerPoint</vt:lpstr>
      <vt:lpstr>Формы привития культуры питания </vt:lpstr>
      <vt:lpstr>Презентация PowerPoint</vt:lpstr>
      <vt:lpstr>Психологические аспекты организации питания детей. </vt:lpstr>
      <vt:lpstr>Немного истории</vt:lpstr>
      <vt:lpstr>Современная семья</vt:lpstr>
      <vt:lpstr>Идеальная семья</vt:lpstr>
      <vt:lpstr>Презентации конец, а кто слушал – молодец!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детского питания в ДОУ</dc:title>
  <dc:creator>user</dc:creator>
  <cp:lastModifiedBy>user</cp:lastModifiedBy>
  <cp:revision>14</cp:revision>
  <dcterms:created xsi:type="dcterms:W3CDTF">2019-02-13T15:47:12Z</dcterms:created>
  <dcterms:modified xsi:type="dcterms:W3CDTF">2020-10-01T15:50:36Z</dcterms:modified>
</cp:coreProperties>
</file>